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23"/>
    <p:restoredTop sz="94725"/>
  </p:normalViewPr>
  <p:slideViewPr>
    <p:cSldViewPr snapToGrid="0" snapToObjects="1">
      <p:cViewPr varScale="1">
        <p:scale>
          <a:sx n="107" d="100"/>
          <a:sy n="107" d="100"/>
        </p:scale>
        <p:origin x="576" y="1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8/31/26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8569" y="0"/>
            <a:ext cx="10820095" cy="22544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600" b="1">
                <a:solidFill>
                  <a:srgbClr val="0C2340"/>
                </a:solidFill>
                <a:latin typeface="Arial"/>
              </a:defRPr>
            </a:pPr>
            <a:endParaRPr lang="de-DE" dirty="0"/>
          </a:p>
          <a:p>
            <a:pPr algn="ctr">
              <a:defRPr sz="3600" b="1">
                <a:solidFill>
                  <a:srgbClr val="0C2340"/>
                </a:solidFill>
                <a:latin typeface="Arial"/>
              </a:defRPr>
            </a:pPr>
            <a:r>
              <a:rPr dirty="0" err="1"/>
              <a:t>Herzlich</a:t>
            </a:r>
            <a:r>
              <a:rPr dirty="0"/>
              <a:t> </a:t>
            </a:r>
            <a:r>
              <a:rPr dirty="0" err="1"/>
              <a:t>willkommen</a:t>
            </a:r>
            <a:r>
              <a:rPr dirty="0"/>
              <a:t> </a:t>
            </a:r>
            <a:r>
              <a:rPr dirty="0" err="1"/>
              <a:t>beim</a:t>
            </a:r>
            <a:r>
              <a:rPr dirty="0"/>
              <a:t> </a:t>
            </a:r>
            <a:r>
              <a:rPr dirty="0" err="1"/>
              <a:t>Förderverein</a:t>
            </a:r>
            <a:r>
              <a:rPr dirty="0"/>
              <a:t> der </a:t>
            </a:r>
            <a:r>
              <a:rPr dirty="0" err="1"/>
              <a:t>Inselgrundschule</a:t>
            </a:r>
            <a:r>
              <a:rPr dirty="0"/>
              <a:t> </a:t>
            </a:r>
            <a:r>
              <a:rPr dirty="0" err="1"/>
              <a:t>Niederwerth</a:t>
            </a:r>
            <a:r>
              <a:rPr dirty="0"/>
              <a:t> e.V.</a:t>
            </a:r>
          </a:p>
          <a:p>
            <a:pPr algn="ctr">
              <a:spcBef>
                <a:spcPts val="1500"/>
              </a:spcBef>
              <a:defRPr sz="2000">
                <a:solidFill>
                  <a:srgbClr val="009688"/>
                </a:solidFill>
                <a:latin typeface="Arial"/>
              </a:defRPr>
            </a:pPr>
            <a:r>
              <a:rPr dirty="0" err="1"/>
              <a:t>Gemeinsam</a:t>
            </a:r>
            <a:r>
              <a:rPr dirty="0"/>
              <a:t> für </a:t>
            </a:r>
            <a:r>
              <a:rPr dirty="0" err="1"/>
              <a:t>unsere</a:t>
            </a:r>
            <a:r>
              <a:rPr dirty="0"/>
              <a:t> Kinder – Schule </a:t>
            </a:r>
            <a:r>
              <a:rPr dirty="0" err="1"/>
              <a:t>lebendig</a:t>
            </a:r>
            <a:r>
              <a:rPr dirty="0"/>
              <a:t> gestalten!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0BCD6791-B69C-4DA2-959A-4D08A937F44B}"/>
              </a:ext>
            </a:extLst>
          </p:cNvPr>
          <p:cNvSpPr/>
          <p:nvPr/>
        </p:nvSpPr>
        <p:spPr>
          <a:xfrm>
            <a:off x="1078522" y="5212333"/>
            <a:ext cx="9864969" cy="1365533"/>
          </a:xfrm>
          <a:prstGeom prst="rect">
            <a:avLst/>
          </a:prstGeom>
          <a:solidFill>
            <a:srgbClr val="FFF3CD"/>
          </a:solidFill>
          <a:ln w="19050">
            <a:solidFill>
              <a:srgbClr val="FFC10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0" tIns="274320" rIns="365760" bIns="274320" rtlCol="0" anchor="ctr"/>
          <a:lstStyle/>
          <a:p>
            <a:pPr algn="ctr">
              <a:spcAft>
                <a:spcPts val="800"/>
              </a:spcAft>
              <a:defRPr sz="1600" b="1">
                <a:solidFill>
                  <a:srgbClr val="856404"/>
                </a:solidFill>
                <a:latin typeface="Arial"/>
              </a:defRPr>
            </a:pPr>
            <a:r>
              <a:rPr dirty="0"/>
              <a:t>WERDEN SIE TEIL DER GEMEINSCHAFT!</a:t>
            </a:r>
          </a:p>
          <a:p>
            <a:pPr algn="ctr">
              <a:defRPr sz="1400">
                <a:solidFill>
                  <a:srgbClr val="856404"/>
                </a:solidFill>
                <a:latin typeface="Arial"/>
              </a:defRPr>
            </a:pPr>
            <a:r>
              <a:rPr dirty="0"/>
              <a:t>Alle </a:t>
            </a:r>
            <a:r>
              <a:rPr dirty="0" err="1"/>
              <a:t>nachfolgenden</a:t>
            </a:r>
            <a:r>
              <a:rPr dirty="0"/>
              <a:t> Projekte und </a:t>
            </a:r>
            <a:r>
              <a:rPr dirty="0" err="1"/>
              <a:t>Aktionen</a:t>
            </a:r>
            <a:r>
              <a:rPr dirty="0"/>
              <a:t> </a:t>
            </a:r>
            <a:endParaRPr lang="de-DE" dirty="0"/>
          </a:p>
          <a:p>
            <a:pPr algn="ctr">
              <a:defRPr sz="1400">
                <a:solidFill>
                  <a:srgbClr val="856404"/>
                </a:solidFill>
                <a:latin typeface="Arial"/>
              </a:defRPr>
            </a:pPr>
            <a:r>
              <a:rPr dirty="0" err="1"/>
              <a:t>werden</a:t>
            </a:r>
            <a:r>
              <a:rPr dirty="0"/>
              <a:t> rein </a:t>
            </a:r>
            <a:r>
              <a:rPr dirty="0" err="1"/>
              <a:t>durch</a:t>
            </a:r>
            <a:r>
              <a:rPr dirty="0"/>
              <a:t> die </a:t>
            </a:r>
            <a:r>
              <a:rPr dirty="0" err="1"/>
              <a:t>finanzielle</a:t>
            </a:r>
            <a:r>
              <a:rPr dirty="0"/>
              <a:t> </a:t>
            </a:r>
            <a:r>
              <a:rPr dirty="0" err="1"/>
              <a:t>Unterstützung</a:t>
            </a:r>
            <a:r>
              <a:rPr dirty="0"/>
              <a:t> des </a:t>
            </a:r>
            <a:r>
              <a:rPr dirty="0" err="1"/>
              <a:t>Fördervereins</a:t>
            </a:r>
            <a:r>
              <a:rPr dirty="0"/>
              <a:t> </a:t>
            </a:r>
            <a:r>
              <a:rPr dirty="0" err="1"/>
              <a:t>getragen</a:t>
            </a:r>
            <a:r>
              <a:rPr dirty="0"/>
              <a:t> und </a:t>
            </a:r>
            <a:r>
              <a:rPr dirty="0" err="1"/>
              <a:t>realisiert</a:t>
            </a:r>
            <a:r>
              <a:rPr dirty="0"/>
              <a:t>. </a:t>
            </a:r>
            <a:endParaRPr lang="de-DE" dirty="0"/>
          </a:p>
          <a:p>
            <a:pPr algn="ctr">
              <a:defRPr sz="1400">
                <a:solidFill>
                  <a:srgbClr val="856404"/>
                </a:solidFill>
                <a:latin typeface="Arial"/>
              </a:defRPr>
            </a:pPr>
            <a:r>
              <a:rPr dirty="0"/>
              <a:t>Nur </a:t>
            </a:r>
            <a:r>
              <a:rPr dirty="0" err="1"/>
              <a:t>durch</a:t>
            </a:r>
            <a:r>
              <a:rPr dirty="0"/>
              <a:t> </a:t>
            </a:r>
            <a:r>
              <a:rPr dirty="0" err="1"/>
              <a:t>Ihre</a:t>
            </a:r>
            <a:r>
              <a:rPr dirty="0"/>
              <a:t> </a:t>
            </a:r>
            <a:r>
              <a:rPr dirty="0" err="1"/>
              <a:t>Mitgliedschaft</a:t>
            </a:r>
            <a:r>
              <a:rPr dirty="0"/>
              <a:t> und </a:t>
            </a:r>
            <a:r>
              <a:rPr dirty="0" err="1"/>
              <a:t>Spenden</a:t>
            </a:r>
            <a:r>
              <a:rPr dirty="0"/>
              <a:t> </a:t>
            </a:r>
            <a:r>
              <a:rPr dirty="0" err="1"/>
              <a:t>können</a:t>
            </a:r>
            <a:r>
              <a:rPr dirty="0"/>
              <a:t> </a:t>
            </a:r>
            <a:r>
              <a:rPr dirty="0" err="1"/>
              <a:t>wir</a:t>
            </a:r>
            <a:r>
              <a:rPr dirty="0"/>
              <a:t> das </a:t>
            </a:r>
            <a:r>
              <a:rPr dirty="0" err="1"/>
              <a:t>Schulleben</a:t>
            </a:r>
            <a:r>
              <a:rPr dirty="0"/>
              <a:t> </a:t>
            </a:r>
            <a:r>
              <a:rPr dirty="0" err="1"/>
              <a:t>unserer</a:t>
            </a:r>
            <a:r>
              <a:rPr dirty="0"/>
              <a:t> Kinder so bunt gestalten!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DB65E8C-CA0E-88D7-3571-C8F86F8E7D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0738" y="2480068"/>
            <a:ext cx="3005948" cy="22544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3432E1AF-CDA1-AD7C-C45A-6C61F25AC5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569" y="2514470"/>
            <a:ext cx="2231878" cy="223996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DF32698C-35DD-6508-CF2D-09A59EEC6E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0867" y="2514470"/>
            <a:ext cx="1591356" cy="105997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681F7826-E16C-163E-741F-B8615DE0FF7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39448"/>
          <a:stretch>
            <a:fillRect/>
          </a:stretch>
        </p:blipFill>
        <p:spPr>
          <a:xfrm>
            <a:off x="3092776" y="3892349"/>
            <a:ext cx="1549447" cy="9080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2CFC2438-6BC3-2693-1EEC-F7F3E246C5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92108" y="2514470"/>
            <a:ext cx="2996556" cy="22544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65760"/>
            <a:ext cx="10820095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009688"/>
                </a:solidFill>
                <a:latin typeface="Arial"/>
              </a:defRPr>
            </a:pPr>
            <a:r>
              <a:t>ÜBER UNS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731520"/>
            <a:ext cx="10820095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800" b="1">
                <a:solidFill>
                  <a:srgbClr val="0C2340"/>
                </a:solidFill>
                <a:latin typeface="Arial"/>
              </a:defRPr>
            </a:pPr>
            <a:r>
              <a:t>Wer wir sind – Unser ehrenamtliches Vorstandsteam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0" y="1828800"/>
            <a:ext cx="6043246" cy="37087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>
                <a:solidFill>
                  <a:srgbClr val="323C46"/>
                </a:solidFill>
                <a:latin typeface="Arial"/>
              </a:defRPr>
            </a:pPr>
            <a:r>
              <a:rPr b="1" dirty="0">
                <a:solidFill>
                  <a:srgbClr val="0C2340"/>
                </a:solidFill>
              </a:rPr>
              <a:t>1. </a:t>
            </a:r>
            <a:r>
              <a:rPr b="1" dirty="0" err="1">
                <a:solidFill>
                  <a:srgbClr val="0C2340"/>
                </a:solidFill>
              </a:rPr>
              <a:t>Vorsitzende</a:t>
            </a:r>
            <a:r>
              <a:rPr b="1" dirty="0">
                <a:solidFill>
                  <a:srgbClr val="0C2340"/>
                </a:solidFill>
              </a:rPr>
              <a:t>: </a:t>
            </a:r>
            <a:endParaRPr lang="de-DE" b="1" dirty="0">
              <a:solidFill>
                <a:srgbClr val="0C2340"/>
              </a:solidFill>
            </a:endParaRPr>
          </a:p>
          <a:p>
            <a:pPr>
              <a:spcAft>
                <a:spcPts val="1000"/>
              </a:spcAft>
              <a:defRPr sz="1600">
                <a:solidFill>
                  <a:srgbClr val="323C46"/>
                </a:solidFill>
                <a:latin typeface="Arial"/>
              </a:defRPr>
            </a:pPr>
            <a:r>
              <a:rPr b="0" dirty="0"/>
              <a:t>Miriam Portugall – </a:t>
            </a:r>
            <a:r>
              <a:rPr b="0" dirty="0" err="1"/>
              <a:t>Koordination</a:t>
            </a:r>
            <a:r>
              <a:rPr b="0" dirty="0"/>
              <a:t> &amp; </a:t>
            </a:r>
            <a:r>
              <a:rPr b="0" dirty="0" err="1"/>
              <a:t>Leitung</a:t>
            </a:r>
            <a:endParaRPr b="0" dirty="0"/>
          </a:p>
          <a:p>
            <a:pPr>
              <a:spcAft>
                <a:spcPts val="1000"/>
              </a:spcAft>
              <a:defRPr sz="1600">
                <a:solidFill>
                  <a:srgbClr val="323C46"/>
                </a:solidFill>
                <a:latin typeface="Arial"/>
              </a:defRPr>
            </a:pPr>
            <a:r>
              <a:rPr b="1" dirty="0">
                <a:solidFill>
                  <a:srgbClr val="0C2340"/>
                </a:solidFill>
              </a:rPr>
              <a:t>2. </a:t>
            </a:r>
            <a:r>
              <a:rPr b="1" dirty="0" err="1">
                <a:solidFill>
                  <a:srgbClr val="0C2340"/>
                </a:solidFill>
              </a:rPr>
              <a:t>Vorsitzende</a:t>
            </a:r>
            <a:r>
              <a:rPr b="1" dirty="0">
                <a:solidFill>
                  <a:srgbClr val="0C2340"/>
                </a:solidFill>
              </a:rPr>
              <a:t>: </a:t>
            </a:r>
            <a:endParaRPr lang="de-DE" b="1" dirty="0">
              <a:solidFill>
                <a:srgbClr val="0C2340"/>
              </a:solidFill>
            </a:endParaRPr>
          </a:p>
          <a:p>
            <a:pPr>
              <a:spcAft>
                <a:spcPts val="1000"/>
              </a:spcAft>
              <a:defRPr sz="1600">
                <a:solidFill>
                  <a:srgbClr val="323C46"/>
                </a:solidFill>
                <a:latin typeface="Arial"/>
              </a:defRPr>
            </a:pPr>
            <a:r>
              <a:rPr b="0" dirty="0"/>
              <a:t>Daniela Hamann – </a:t>
            </a:r>
            <a:r>
              <a:rPr b="0" dirty="0" err="1"/>
              <a:t>Unterstützung</a:t>
            </a:r>
            <a:r>
              <a:rPr b="0" dirty="0"/>
              <a:t> &amp; </a:t>
            </a:r>
            <a:r>
              <a:rPr b="0" dirty="0" err="1"/>
              <a:t>Organisation</a:t>
            </a:r>
            <a:endParaRPr b="0" dirty="0"/>
          </a:p>
          <a:p>
            <a:pPr>
              <a:spcAft>
                <a:spcPts val="1000"/>
              </a:spcAft>
              <a:defRPr sz="1600">
                <a:solidFill>
                  <a:srgbClr val="323C46"/>
                </a:solidFill>
                <a:latin typeface="Arial"/>
              </a:defRPr>
            </a:pPr>
            <a:r>
              <a:rPr b="1" dirty="0" err="1">
                <a:solidFill>
                  <a:srgbClr val="0C2340"/>
                </a:solidFill>
              </a:rPr>
              <a:t>Schriftführerin</a:t>
            </a:r>
            <a:r>
              <a:rPr b="1" dirty="0">
                <a:solidFill>
                  <a:srgbClr val="0C2340"/>
                </a:solidFill>
              </a:rPr>
              <a:t>: </a:t>
            </a:r>
            <a:endParaRPr lang="de-DE" b="1" dirty="0">
              <a:solidFill>
                <a:srgbClr val="0C2340"/>
              </a:solidFill>
            </a:endParaRPr>
          </a:p>
          <a:p>
            <a:pPr>
              <a:spcAft>
                <a:spcPts val="1000"/>
              </a:spcAft>
              <a:defRPr sz="1600">
                <a:solidFill>
                  <a:srgbClr val="323C46"/>
                </a:solidFill>
                <a:latin typeface="Arial"/>
              </a:defRPr>
            </a:pPr>
            <a:r>
              <a:rPr b="0" dirty="0"/>
              <a:t>Eva Fröhlich – </a:t>
            </a:r>
            <a:r>
              <a:rPr b="0" dirty="0" err="1"/>
              <a:t>Protokolle</a:t>
            </a:r>
            <a:r>
              <a:rPr b="0" dirty="0"/>
              <a:t> &amp; Kommunikation</a:t>
            </a:r>
          </a:p>
          <a:p>
            <a:pPr>
              <a:spcAft>
                <a:spcPts val="1000"/>
              </a:spcAft>
              <a:defRPr sz="1600">
                <a:solidFill>
                  <a:srgbClr val="323C46"/>
                </a:solidFill>
                <a:latin typeface="Arial"/>
              </a:defRPr>
            </a:pPr>
            <a:r>
              <a:rPr b="1" dirty="0" err="1">
                <a:solidFill>
                  <a:srgbClr val="0C2340"/>
                </a:solidFill>
              </a:rPr>
              <a:t>Kassenwartin</a:t>
            </a:r>
            <a:r>
              <a:rPr b="1" dirty="0">
                <a:solidFill>
                  <a:srgbClr val="0C2340"/>
                </a:solidFill>
              </a:rPr>
              <a:t>: </a:t>
            </a:r>
            <a:endParaRPr lang="de-DE" b="1" dirty="0">
              <a:solidFill>
                <a:srgbClr val="0C2340"/>
              </a:solidFill>
            </a:endParaRPr>
          </a:p>
          <a:p>
            <a:pPr>
              <a:spcAft>
                <a:spcPts val="1000"/>
              </a:spcAft>
              <a:defRPr sz="1600">
                <a:solidFill>
                  <a:srgbClr val="323C46"/>
                </a:solidFill>
                <a:latin typeface="Arial"/>
              </a:defRPr>
            </a:pPr>
            <a:r>
              <a:rPr b="0" dirty="0"/>
              <a:t>Yvonne </a:t>
            </a:r>
            <a:r>
              <a:rPr b="0" dirty="0" err="1"/>
              <a:t>Strozinsky</a:t>
            </a:r>
            <a:r>
              <a:rPr b="0" dirty="0"/>
              <a:t> – </a:t>
            </a:r>
            <a:r>
              <a:rPr b="0" dirty="0" err="1"/>
              <a:t>Finanzen</a:t>
            </a:r>
            <a:r>
              <a:rPr b="0" dirty="0"/>
              <a:t> &amp; </a:t>
            </a:r>
            <a:r>
              <a:rPr b="0" dirty="0" err="1"/>
              <a:t>Mitgliederverwaltung</a:t>
            </a:r>
            <a:endParaRPr b="0" dirty="0"/>
          </a:p>
          <a:p>
            <a:pPr>
              <a:spcAft>
                <a:spcPts val="1000"/>
              </a:spcAft>
              <a:defRPr sz="1600">
                <a:solidFill>
                  <a:srgbClr val="323C46"/>
                </a:solidFill>
                <a:latin typeface="Arial"/>
              </a:defRPr>
            </a:pPr>
            <a:r>
              <a:rPr b="1" dirty="0" err="1">
                <a:solidFill>
                  <a:srgbClr val="0C2340"/>
                </a:solidFill>
              </a:rPr>
              <a:t>Kassenprüferin</a:t>
            </a:r>
            <a:r>
              <a:rPr b="1" dirty="0">
                <a:solidFill>
                  <a:srgbClr val="0C2340"/>
                </a:solidFill>
              </a:rPr>
              <a:t>: </a:t>
            </a:r>
            <a:endParaRPr lang="de-DE" b="1" dirty="0">
              <a:solidFill>
                <a:srgbClr val="0C2340"/>
              </a:solidFill>
            </a:endParaRPr>
          </a:p>
          <a:p>
            <a:pPr>
              <a:spcAft>
                <a:spcPts val="1000"/>
              </a:spcAft>
              <a:defRPr sz="1600">
                <a:solidFill>
                  <a:srgbClr val="323C46"/>
                </a:solidFill>
                <a:latin typeface="Arial"/>
              </a:defRPr>
            </a:pPr>
            <a:r>
              <a:rPr b="0" dirty="0"/>
              <a:t>Nadine Stein – </a:t>
            </a:r>
            <a:r>
              <a:rPr b="0" dirty="0" err="1"/>
              <a:t>Unabhängige</a:t>
            </a:r>
            <a:r>
              <a:rPr b="0" dirty="0"/>
              <a:t> </a:t>
            </a:r>
            <a:r>
              <a:rPr b="0" dirty="0" err="1"/>
              <a:t>Finanzkontrolle</a:t>
            </a:r>
            <a:endParaRPr b="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DF31097-DF7B-51E7-2E4A-6B08B42D1D3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09" t="15797" r="11477" b="34007"/>
          <a:stretch>
            <a:fillRect/>
          </a:stretch>
        </p:blipFill>
        <p:spPr>
          <a:xfrm>
            <a:off x="791599" y="1941991"/>
            <a:ext cx="4498620" cy="20086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953B5F15-EA51-000C-DD10-49919DE73E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598" y="4102100"/>
            <a:ext cx="4498620" cy="175243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65760"/>
            <a:ext cx="10820095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009688"/>
                </a:solidFill>
                <a:latin typeface="Arial"/>
              </a:defRPr>
            </a:pPr>
            <a:r>
              <a:t>FINANZIERUNG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731520"/>
            <a:ext cx="10820095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800" b="1">
                <a:solidFill>
                  <a:srgbClr val="0C2340"/>
                </a:solidFill>
                <a:latin typeface="Arial"/>
              </a:defRPr>
            </a:pPr>
            <a:r>
              <a:t>Wie wir Gelder für unsere Kinder generieren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828800"/>
            <a:ext cx="512064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800" b="1">
                <a:solidFill>
                  <a:srgbClr val="009688"/>
                </a:solidFill>
                <a:latin typeface="Arial"/>
              </a:defRPr>
            </a:pPr>
            <a:r>
              <a:t>Regionale Partner &amp; Aktionen</a:t>
            </a:r>
          </a:p>
          <a:p>
            <a:pPr>
              <a:spcAft>
                <a:spcPts val="1000"/>
              </a:spcAft>
              <a:defRPr sz="1500">
                <a:solidFill>
                  <a:srgbClr val="323C46"/>
                </a:solidFill>
                <a:latin typeface="Arial"/>
              </a:defRPr>
            </a:pPr>
            <a:r>
              <a:rPr b="1">
                <a:solidFill>
                  <a:srgbClr val="0C2340"/>
                </a:solidFill>
              </a:rPr>
              <a:t>• Förderpenny: </a:t>
            </a:r>
            <a:r>
              <a:rPr b="0"/>
              <a:t>Aktive Teilnahme an der regionalen Spendenaktion.</a:t>
            </a:r>
          </a:p>
          <a:p>
            <a:pPr>
              <a:spcAft>
                <a:spcPts val="1000"/>
              </a:spcAft>
              <a:defRPr sz="1500">
                <a:solidFill>
                  <a:srgbClr val="323C46"/>
                </a:solidFill>
                <a:latin typeface="Arial"/>
              </a:defRPr>
            </a:pPr>
            <a:r>
              <a:rPr b="1">
                <a:solidFill>
                  <a:srgbClr val="0C2340"/>
                </a:solidFill>
              </a:rPr>
              <a:t>• Heimatlieben: </a:t>
            </a:r>
            <a:r>
              <a:rPr b="0"/>
              <a:t>Spendenplattform der Sparkasse Koblenz.</a:t>
            </a:r>
          </a:p>
          <a:p>
            <a:pPr>
              <a:spcAft>
                <a:spcPts val="1000"/>
              </a:spcAft>
              <a:defRPr sz="1500">
                <a:solidFill>
                  <a:srgbClr val="323C46"/>
                </a:solidFill>
                <a:latin typeface="Arial"/>
              </a:defRPr>
            </a:pPr>
            <a:r>
              <a:rPr b="1">
                <a:solidFill>
                  <a:srgbClr val="0C2340"/>
                </a:solidFill>
              </a:rPr>
              <a:t>• Volksbank Vallendar: </a:t>
            </a:r>
            <a:r>
              <a:rPr b="0"/>
              <a:t>Regelmäßige Nutzung von lokalen Förderaktionen.</a:t>
            </a:r>
          </a:p>
          <a:p>
            <a:pPr>
              <a:spcAft>
                <a:spcPts val="1000"/>
              </a:spcAft>
              <a:defRPr sz="1500">
                <a:solidFill>
                  <a:srgbClr val="323C46"/>
                </a:solidFill>
                <a:latin typeface="Arial"/>
              </a:defRPr>
            </a:pPr>
            <a:r>
              <a:rPr b="1">
                <a:solidFill>
                  <a:srgbClr val="0C2340"/>
                </a:solidFill>
              </a:rPr>
              <a:t>• Lions Club: </a:t>
            </a:r>
            <a:r>
              <a:rPr b="0"/>
              <a:t>Wertvolle finanzielle Unterstützung durch gezielte Fördergelder.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85255" y="1828800"/>
            <a:ext cx="512064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800" b="1">
                <a:solidFill>
                  <a:srgbClr val="009688"/>
                </a:solidFill>
                <a:latin typeface="Arial"/>
              </a:defRPr>
            </a:pPr>
            <a:r>
              <a:t>Eigene Feste &amp; Stände</a:t>
            </a:r>
          </a:p>
          <a:p>
            <a:pPr>
              <a:spcAft>
                <a:spcPts val="1000"/>
              </a:spcAft>
              <a:defRPr sz="1500">
                <a:solidFill>
                  <a:srgbClr val="323C46"/>
                </a:solidFill>
                <a:latin typeface="Arial"/>
              </a:defRPr>
            </a:pPr>
            <a:r>
              <a:rPr b="1">
                <a:solidFill>
                  <a:srgbClr val="0C2340"/>
                </a:solidFill>
              </a:rPr>
              <a:t>• Weihnachtsmarkt: </a:t>
            </a:r>
            <a:r>
              <a:rPr b="0"/>
              <a:t>Eigener Verkaufsstand mit frisch gebackenen Waffeln, Crêpes, Kinderpunsch, Kakao und heißem Kaffee.</a:t>
            </a:r>
          </a:p>
          <a:p>
            <a:pPr>
              <a:spcAft>
                <a:spcPts val="1000"/>
              </a:spcAft>
              <a:defRPr sz="1500">
                <a:solidFill>
                  <a:srgbClr val="323C46"/>
                </a:solidFill>
                <a:latin typeface="Arial"/>
              </a:defRPr>
            </a:pPr>
            <a:r>
              <a:rPr b="1">
                <a:solidFill>
                  <a:srgbClr val="0C2340"/>
                </a:solidFill>
              </a:rPr>
              <a:t>• Kinderinselfest: </a:t>
            </a:r>
            <a:r>
              <a:rPr b="0"/>
              <a:t>Teilnahme und finanzielle Nutzung des beliebten Inselfestes.</a:t>
            </a:r>
          </a:p>
          <a:p>
            <a:pPr>
              <a:spcAft>
                <a:spcPts val="1000"/>
              </a:spcAft>
              <a:defRPr sz="1500">
                <a:solidFill>
                  <a:srgbClr val="323C46"/>
                </a:solidFill>
                <a:latin typeface="Arial"/>
              </a:defRPr>
            </a:pPr>
            <a:r>
              <a:rPr b="1">
                <a:solidFill>
                  <a:srgbClr val="0C2340"/>
                </a:solidFill>
              </a:rPr>
              <a:t>• St. Martin / Laternenumzug: </a:t>
            </a:r>
            <a:r>
              <a:rPr b="0"/>
              <a:t>Alle zwei Jahre im Wechsel mit dem Kindergarten erwirtschaften wir Erlöse durch den Verkaufsstand auf Niederwerth.</a:t>
            </a:r>
          </a:p>
          <a:p>
            <a:pPr>
              <a:spcAft>
                <a:spcPts val="1000"/>
              </a:spcAft>
              <a:defRPr sz="1500">
                <a:solidFill>
                  <a:srgbClr val="323C46"/>
                </a:solidFill>
                <a:latin typeface="Arial"/>
              </a:defRPr>
            </a:pPr>
            <a:r>
              <a:rPr b="1">
                <a:solidFill>
                  <a:srgbClr val="0C2340"/>
                </a:solidFill>
              </a:rPr>
              <a:t>• Wichtelweg (In Erwägung): </a:t>
            </a:r>
            <a:r>
              <a:rPr b="0"/>
              <a:t>Ein neuer Verkaufsstand wird aktuell als zusätzliche Aktion zur Budgeterweiterung geplant.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65760"/>
            <a:ext cx="10820095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009688"/>
                </a:solidFill>
                <a:latin typeface="Arial"/>
              </a:defRPr>
            </a:pPr>
            <a:r>
              <a:t>CHRONOLOGISCHER ABLAUF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731520"/>
            <a:ext cx="10820095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800" b="1">
                <a:solidFill>
                  <a:srgbClr val="0C2340"/>
                </a:solidFill>
                <a:latin typeface="Arial"/>
              </a:defRPr>
            </a:pPr>
            <a:r>
              <a:t>Unsere Traditionen im Schuljahr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828800"/>
            <a:ext cx="10820095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>
                <a:solidFill>
                  <a:srgbClr val="323C46"/>
                </a:solidFill>
                <a:latin typeface="Arial"/>
              </a:defRPr>
            </a:pPr>
            <a:r>
              <a:rPr b="1">
                <a:solidFill>
                  <a:srgbClr val="0C2340"/>
                </a:solidFill>
              </a:rPr>
              <a:t>1. Einschulungsfeier: </a:t>
            </a:r>
            <a:r>
              <a:rPr b="0"/>
              <a:t>Herzliches Willkommen für die neuen Erstklässler mit der kompletten Übernahme der erfrischenden Getränke für alle Eltern und Schulkinder.</a:t>
            </a:r>
          </a:p>
          <a:p>
            <a:pPr>
              <a:spcAft>
                <a:spcPts val="1000"/>
              </a:spcAft>
              <a:defRPr sz="1600">
                <a:solidFill>
                  <a:srgbClr val="323C46"/>
                </a:solidFill>
                <a:latin typeface="Arial"/>
              </a:defRPr>
            </a:pPr>
            <a:r>
              <a:rPr b="1">
                <a:solidFill>
                  <a:srgbClr val="0C2340"/>
                </a:solidFill>
              </a:rPr>
              <a:t>2. Halbjahreszeugnis (Februar): </a:t>
            </a:r>
            <a:r>
              <a:rPr b="0"/>
              <a:t>Gemütlicher Kinonachmittag für die gesamte Schülerschaft zur Belohnung – inklusive leckerem Popcorn und Getränken für jedes Kind.</a:t>
            </a:r>
          </a:p>
          <a:p>
            <a:pPr>
              <a:spcAft>
                <a:spcPts val="1000"/>
              </a:spcAft>
              <a:defRPr sz="1600">
                <a:solidFill>
                  <a:srgbClr val="323C46"/>
                </a:solidFill>
                <a:latin typeface="Arial"/>
              </a:defRPr>
            </a:pPr>
            <a:r>
              <a:rPr b="1">
                <a:solidFill>
                  <a:srgbClr val="0C2340"/>
                </a:solidFill>
              </a:rPr>
              <a:t>3. Karnevalsfeier: </a:t>
            </a:r>
            <a:r>
              <a:rPr b="0"/>
              <a:t>Buntes, fröhliches Treiben in der Grundschule mit voller finanzieller Bezuschussung von reichlich Kamelle und Getränken für alle Kinder.</a:t>
            </a:r>
          </a:p>
          <a:p>
            <a:pPr>
              <a:spcAft>
                <a:spcPts val="1000"/>
              </a:spcAft>
              <a:defRPr sz="1600">
                <a:solidFill>
                  <a:srgbClr val="323C46"/>
                </a:solidFill>
                <a:latin typeface="Arial"/>
              </a:defRPr>
            </a:pPr>
            <a:r>
              <a:rPr b="1">
                <a:solidFill>
                  <a:srgbClr val="0C2340"/>
                </a:solidFill>
              </a:rPr>
              <a:t>4. Schuljahresende: </a:t>
            </a:r>
            <a:r>
              <a:rPr b="0"/>
              <a:t>Ein erfrischendes Eis für jedes Kind direkt am Tag der Ganzjahreszeugnisse als süßer und wohlverdienter Start in die großen Sommerferien.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65760"/>
            <a:ext cx="10820095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009688"/>
                </a:solidFill>
                <a:latin typeface="Arial"/>
              </a:defRPr>
            </a:pPr>
            <a:r>
              <a:t>PROJEKTE &amp; ANSCHAFFUNGEN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731520"/>
            <a:ext cx="10820095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800" b="1">
                <a:solidFill>
                  <a:srgbClr val="0C2340"/>
                </a:solidFill>
                <a:latin typeface="Arial"/>
              </a:defRPr>
            </a:pPr>
            <a:r>
              <a:t>Unsere finanzielle Unterstützung für die Schule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280160"/>
            <a:ext cx="10820095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400" i="1">
                <a:solidFill>
                  <a:srgbClr val="323C46"/>
                </a:solidFill>
                <a:latin typeface="Arial"/>
              </a:defRPr>
            </a:pPr>
            <a:r>
              <a:rPr dirty="0"/>
              <a:t>In </a:t>
            </a:r>
            <a:r>
              <a:rPr dirty="0" err="1"/>
              <a:t>enger</a:t>
            </a:r>
            <a:r>
              <a:rPr dirty="0"/>
              <a:t> Zusammenarbeit und </a:t>
            </a:r>
            <a:r>
              <a:rPr dirty="0" err="1"/>
              <a:t>ständiger</a:t>
            </a:r>
            <a:r>
              <a:rPr dirty="0"/>
              <a:t> </a:t>
            </a:r>
            <a:r>
              <a:rPr dirty="0" err="1"/>
              <a:t>Abstimmung</a:t>
            </a:r>
            <a:r>
              <a:rPr dirty="0"/>
              <a:t> </a:t>
            </a:r>
            <a:r>
              <a:rPr dirty="0" err="1"/>
              <a:t>mit</a:t>
            </a:r>
            <a:r>
              <a:rPr dirty="0"/>
              <a:t> der </a:t>
            </a:r>
            <a:r>
              <a:rPr dirty="0" err="1"/>
              <a:t>Schulleitung</a:t>
            </a:r>
            <a:r>
              <a:rPr dirty="0"/>
              <a:t> (SL) und den </a:t>
            </a:r>
            <a:r>
              <a:rPr dirty="0" err="1"/>
              <a:t>Lehrkräften</a:t>
            </a:r>
            <a:r>
              <a:rPr dirty="0"/>
              <a:t> </a:t>
            </a:r>
            <a:r>
              <a:rPr dirty="0" err="1"/>
              <a:t>finanzieren</a:t>
            </a:r>
            <a:r>
              <a:rPr dirty="0"/>
              <a:t> </a:t>
            </a:r>
            <a:r>
              <a:rPr dirty="0" err="1"/>
              <a:t>wir</a:t>
            </a:r>
            <a:r>
              <a:rPr dirty="0"/>
              <a:t> </a:t>
            </a:r>
            <a:r>
              <a:rPr dirty="0" err="1"/>
              <a:t>gezielt</a:t>
            </a:r>
            <a:r>
              <a:rPr dirty="0"/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854591"/>
            <a:ext cx="5303520" cy="47859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 b="1">
                <a:solidFill>
                  <a:srgbClr val="009688"/>
                </a:solidFill>
                <a:latin typeface="Arial"/>
              </a:defRPr>
            </a:pPr>
            <a:r>
              <a:rPr dirty="0" err="1"/>
              <a:t>Pädagogische</a:t>
            </a:r>
            <a:r>
              <a:rPr dirty="0"/>
              <a:t> Projekte &amp; </a:t>
            </a:r>
            <a:r>
              <a:rPr dirty="0" err="1"/>
              <a:t>Kulturausflüge</a:t>
            </a:r>
            <a:endParaRPr dirty="0"/>
          </a:p>
          <a:p>
            <a:pPr>
              <a:spcAft>
                <a:spcPts val="1000"/>
              </a:spcAft>
              <a:defRPr sz="1400">
                <a:solidFill>
                  <a:srgbClr val="323C46"/>
                </a:solidFill>
                <a:latin typeface="Arial"/>
              </a:defRPr>
            </a:pPr>
            <a:r>
              <a:rPr b="1" dirty="0">
                <a:solidFill>
                  <a:srgbClr val="0C2340"/>
                </a:solidFill>
              </a:rPr>
              <a:t>• </a:t>
            </a:r>
            <a:r>
              <a:rPr b="1" dirty="0" err="1">
                <a:solidFill>
                  <a:srgbClr val="0C2340"/>
                </a:solidFill>
              </a:rPr>
              <a:t>Musikprojekt</a:t>
            </a:r>
            <a:r>
              <a:rPr b="1" dirty="0">
                <a:solidFill>
                  <a:srgbClr val="0C2340"/>
                </a:solidFill>
              </a:rPr>
              <a:t> (Klasse 2): </a:t>
            </a:r>
            <a:r>
              <a:rPr b="0" dirty="0" err="1"/>
              <a:t>Musiktherapeutisches</a:t>
            </a:r>
            <a:r>
              <a:rPr b="0" dirty="0"/>
              <a:t> </a:t>
            </a:r>
            <a:r>
              <a:rPr b="0" dirty="0" err="1"/>
              <a:t>Konzept</a:t>
            </a:r>
            <a:r>
              <a:rPr b="0" dirty="0"/>
              <a:t>, </a:t>
            </a:r>
            <a:r>
              <a:rPr b="0" dirty="0" err="1"/>
              <a:t>durchgeführt</a:t>
            </a:r>
            <a:r>
              <a:rPr b="0" dirty="0"/>
              <a:t> von Frau Schäfer (</a:t>
            </a:r>
            <a:r>
              <a:rPr b="0" dirty="0" err="1"/>
              <a:t>Musikerin</a:t>
            </a:r>
            <a:r>
              <a:rPr b="0" dirty="0"/>
              <a:t> der </a:t>
            </a:r>
            <a:r>
              <a:rPr b="0" dirty="0" err="1"/>
              <a:t>Rheinischen</a:t>
            </a:r>
            <a:r>
              <a:rPr b="0" dirty="0"/>
              <a:t> </a:t>
            </a:r>
            <a:r>
              <a:rPr b="0" dirty="0" err="1"/>
              <a:t>Philharmonie</a:t>
            </a:r>
            <a:r>
              <a:rPr b="0" dirty="0"/>
              <a:t> Koblenz).</a:t>
            </a:r>
          </a:p>
          <a:p>
            <a:pPr>
              <a:spcAft>
                <a:spcPts val="1000"/>
              </a:spcAft>
              <a:defRPr sz="1400">
                <a:solidFill>
                  <a:srgbClr val="323C46"/>
                </a:solidFill>
                <a:latin typeface="Arial"/>
              </a:defRPr>
            </a:pPr>
            <a:r>
              <a:rPr b="1" dirty="0">
                <a:solidFill>
                  <a:srgbClr val="0C2340"/>
                </a:solidFill>
              </a:rPr>
              <a:t>• Die Nein-</a:t>
            </a:r>
            <a:r>
              <a:rPr b="1" dirty="0" err="1">
                <a:solidFill>
                  <a:srgbClr val="0C2340"/>
                </a:solidFill>
              </a:rPr>
              <a:t>Tonne</a:t>
            </a:r>
            <a:r>
              <a:rPr b="1" dirty="0">
                <a:solidFill>
                  <a:srgbClr val="0C2340"/>
                </a:solidFill>
              </a:rPr>
              <a:t> (Klasse 1-2): </a:t>
            </a:r>
            <a:r>
              <a:rPr b="0" dirty="0" err="1"/>
              <a:t>Wichtiges</a:t>
            </a:r>
            <a:r>
              <a:rPr b="0" dirty="0"/>
              <a:t> Projekt </a:t>
            </a:r>
            <a:r>
              <a:rPr b="0" dirty="0" err="1"/>
              <a:t>zur</a:t>
            </a:r>
            <a:r>
              <a:rPr b="0" dirty="0"/>
              <a:t> </a:t>
            </a:r>
            <a:r>
              <a:rPr b="0" dirty="0" err="1"/>
              <a:t>spielerischen</a:t>
            </a:r>
            <a:r>
              <a:rPr b="0" dirty="0"/>
              <a:t> </a:t>
            </a:r>
            <a:r>
              <a:rPr b="0" dirty="0" err="1"/>
              <a:t>Wahrnehmung</a:t>
            </a:r>
            <a:r>
              <a:rPr b="0" dirty="0"/>
              <a:t> von </a:t>
            </a:r>
            <a:r>
              <a:rPr b="0" dirty="0" err="1"/>
              <a:t>Gefühlen</a:t>
            </a:r>
            <a:r>
              <a:rPr b="0" dirty="0"/>
              <a:t> und dem </a:t>
            </a:r>
            <a:r>
              <a:rPr b="0" dirty="0" err="1"/>
              <a:t>Setzen</a:t>
            </a:r>
            <a:r>
              <a:rPr b="0" dirty="0"/>
              <a:t> von </a:t>
            </a:r>
            <a:r>
              <a:rPr b="0" dirty="0" err="1"/>
              <a:t>persönlichen</a:t>
            </a:r>
            <a:r>
              <a:rPr b="0" dirty="0"/>
              <a:t> </a:t>
            </a:r>
            <a:r>
              <a:rPr b="0" dirty="0" err="1"/>
              <a:t>Grenzen</a:t>
            </a:r>
            <a:r>
              <a:rPr b="0" dirty="0"/>
              <a:t>.</a:t>
            </a:r>
          </a:p>
          <a:p>
            <a:pPr>
              <a:spcAft>
                <a:spcPts val="1000"/>
              </a:spcAft>
              <a:defRPr sz="1400">
                <a:solidFill>
                  <a:srgbClr val="323C46"/>
                </a:solidFill>
                <a:latin typeface="Arial"/>
              </a:defRPr>
            </a:pPr>
            <a:r>
              <a:rPr b="1" dirty="0">
                <a:solidFill>
                  <a:srgbClr val="0C2340"/>
                </a:solidFill>
              </a:rPr>
              <a:t>• Mein Körper </a:t>
            </a:r>
            <a:r>
              <a:rPr b="1" dirty="0" err="1">
                <a:solidFill>
                  <a:srgbClr val="0C2340"/>
                </a:solidFill>
              </a:rPr>
              <a:t>gehört</a:t>
            </a:r>
            <a:r>
              <a:rPr b="1" dirty="0">
                <a:solidFill>
                  <a:srgbClr val="0C2340"/>
                </a:solidFill>
              </a:rPr>
              <a:t> mir! </a:t>
            </a:r>
            <a:r>
              <a:rPr lang="de-DE" b="1" dirty="0">
                <a:solidFill>
                  <a:srgbClr val="0C2340"/>
                </a:solidFill>
              </a:rPr>
              <a:t>&amp; </a:t>
            </a:r>
            <a:r>
              <a:rPr lang="de-DE" b="1" dirty="0" err="1">
                <a:solidFill>
                  <a:srgbClr val="0C2340"/>
                </a:solidFill>
              </a:rPr>
              <a:t>WingTsun</a:t>
            </a:r>
            <a:r>
              <a:rPr lang="de-DE" b="1" dirty="0">
                <a:solidFill>
                  <a:srgbClr val="0C2340"/>
                </a:solidFill>
              </a:rPr>
              <a:t> </a:t>
            </a:r>
            <a:r>
              <a:rPr b="1" dirty="0">
                <a:solidFill>
                  <a:srgbClr val="0C2340"/>
                </a:solidFill>
              </a:rPr>
              <a:t>(Klasse 3-4): </a:t>
            </a:r>
            <a:r>
              <a:rPr b="0" dirty="0" err="1"/>
              <a:t>Interaktive</a:t>
            </a:r>
            <a:r>
              <a:rPr b="0" dirty="0"/>
              <a:t> </a:t>
            </a:r>
            <a:r>
              <a:rPr b="0" dirty="0" err="1"/>
              <a:t>Präventionsprogramme</a:t>
            </a:r>
            <a:r>
              <a:rPr b="0" dirty="0"/>
              <a:t> </a:t>
            </a:r>
            <a:r>
              <a:rPr b="0" dirty="0" err="1"/>
              <a:t>sowie</a:t>
            </a:r>
            <a:r>
              <a:rPr b="0" dirty="0"/>
              <a:t> </a:t>
            </a:r>
            <a:r>
              <a:rPr b="0" dirty="0" err="1"/>
              <a:t>professionelle</a:t>
            </a:r>
            <a:r>
              <a:rPr b="0" dirty="0"/>
              <a:t> </a:t>
            </a:r>
            <a:r>
              <a:rPr b="0" dirty="0" err="1"/>
              <a:t>Kurse</a:t>
            </a:r>
            <a:r>
              <a:rPr b="0" dirty="0"/>
              <a:t> </a:t>
            </a:r>
            <a:r>
              <a:rPr b="0" dirty="0" err="1"/>
              <a:t>zur</a:t>
            </a:r>
            <a:r>
              <a:rPr b="0" dirty="0"/>
              <a:t> </a:t>
            </a:r>
            <a:r>
              <a:rPr b="0" dirty="0" err="1"/>
              <a:t>Selbstbehauptungsstärkung</a:t>
            </a:r>
            <a:r>
              <a:rPr b="0" dirty="0"/>
              <a:t>.</a:t>
            </a:r>
          </a:p>
          <a:p>
            <a:pPr>
              <a:spcAft>
                <a:spcPts val="1000"/>
              </a:spcAft>
              <a:defRPr sz="1400">
                <a:solidFill>
                  <a:srgbClr val="323C46"/>
                </a:solidFill>
                <a:latin typeface="Arial"/>
              </a:defRPr>
            </a:pPr>
            <a:r>
              <a:rPr b="1" dirty="0">
                <a:solidFill>
                  <a:srgbClr val="0C2340"/>
                </a:solidFill>
              </a:rPr>
              <a:t>• </a:t>
            </a:r>
            <a:r>
              <a:rPr b="1" dirty="0" err="1">
                <a:solidFill>
                  <a:srgbClr val="0C2340"/>
                </a:solidFill>
              </a:rPr>
              <a:t>Waldprojekt</a:t>
            </a:r>
            <a:r>
              <a:rPr b="1" dirty="0">
                <a:solidFill>
                  <a:srgbClr val="0C2340"/>
                </a:solidFill>
              </a:rPr>
              <a:t> (Klasse 1-4): </a:t>
            </a:r>
            <a:r>
              <a:rPr b="0" dirty="0" err="1"/>
              <a:t>Regelmäßige</a:t>
            </a:r>
            <a:r>
              <a:rPr b="0" dirty="0"/>
              <a:t>, </a:t>
            </a:r>
            <a:r>
              <a:rPr b="0" dirty="0" err="1"/>
              <a:t>erlebnisreiche</a:t>
            </a:r>
            <a:r>
              <a:rPr b="0" dirty="0"/>
              <a:t> </a:t>
            </a:r>
            <a:r>
              <a:rPr b="0" dirty="0" err="1"/>
              <a:t>Naturerfahrungen</a:t>
            </a:r>
            <a:r>
              <a:rPr b="0" dirty="0"/>
              <a:t> und </a:t>
            </a:r>
            <a:r>
              <a:rPr b="0" dirty="0" err="1"/>
              <a:t>praxisnahe</a:t>
            </a:r>
            <a:r>
              <a:rPr b="0" dirty="0"/>
              <a:t> </a:t>
            </a:r>
            <a:r>
              <a:rPr b="0" dirty="0" err="1"/>
              <a:t>Umweltbildung</a:t>
            </a:r>
            <a:r>
              <a:rPr b="0" dirty="0"/>
              <a:t>.</a:t>
            </a:r>
          </a:p>
          <a:p>
            <a:pPr>
              <a:spcAft>
                <a:spcPts val="1000"/>
              </a:spcAft>
              <a:defRPr sz="1400">
                <a:solidFill>
                  <a:srgbClr val="323C46"/>
                </a:solidFill>
                <a:latin typeface="Arial"/>
              </a:defRPr>
            </a:pPr>
            <a:r>
              <a:rPr b="1" dirty="0">
                <a:solidFill>
                  <a:srgbClr val="0C2340"/>
                </a:solidFill>
              </a:rPr>
              <a:t>• </a:t>
            </a:r>
            <a:r>
              <a:rPr b="1" dirty="0" err="1">
                <a:solidFill>
                  <a:srgbClr val="0C2340"/>
                </a:solidFill>
              </a:rPr>
              <a:t>Kulturausflüge</a:t>
            </a:r>
            <a:r>
              <a:rPr b="1" dirty="0">
                <a:solidFill>
                  <a:srgbClr val="0C2340"/>
                </a:solidFill>
              </a:rPr>
              <a:t>: </a:t>
            </a:r>
            <a:r>
              <a:rPr b="0" dirty="0" err="1"/>
              <a:t>Verlässliche</a:t>
            </a:r>
            <a:r>
              <a:rPr b="0" dirty="0"/>
              <a:t> </a:t>
            </a:r>
            <a:r>
              <a:rPr b="0" dirty="0" err="1"/>
              <a:t>Finanzierung</a:t>
            </a:r>
            <a:r>
              <a:rPr b="0" dirty="0"/>
              <a:t> </a:t>
            </a:r>
            <a:r>
              <a:rPr b="0" dirty="0" err="1"/>
              <a:t>oder</a:t>
            </a:r>
            <a:r>
              <a:rPr b="0" dirty="0"/>
              <a:t> </a:t>
            </a:r>
            <a:r>
              <a:rPr b="0" dirty="0" err="1"/>
              <a:t>Bezuschussung</a:t>
            </a:r>
            <a:r>
              <a:rPr b="0" dirty="0"/>
              <a:t> von </a:t>
            </a:r>
            <a:r>
              <a:rPr b="0" dirty="0" err="1"/>
              <a:t>Busfahrten</a:t>
            </a:r>
            <a:r>
              <a:rPr b="0" dirty="0"/>
              <a:t> und </a:t>
            </a:r>
            <a:r>
              <a:rPr b="0" dirty="0" err="1"/>
              <a:t>Eintrittsgeldern</a:t>
            </a:r>
            <a:r>
              <a:rPr b="0" dirty="0"/>
              <a:t> (z. B. ins Theater Koblenz </a:t>
            </a:r>
            <a:r>
              <a:rPr b="0" dirty="0" err="1"/>
              <a:t>oder</a:t>
            </a:r>
            <a:r>
              <a:rPr b="0" dirty="0"/>
              <a:t> </a:t>
            </a:r>
            <a:r>
              <a:rPr b="0" dirty="0" err="1"/>
              <a:t>zur</a:t>
            </a:r>
            <a:r>
              <a:rPr b="0" dirty="0"/>
              <a:t> </a:t>
            </a:r>
            <a:r>
              <a:rPr b="0" dirty="0" err="1"/>
              <a:t>Philharmonie</a:t>
            </a:r>
            <a:r>
              <a:rPr b="0" dirty="0"/>
              <a:t>).</a:t>
            </a:r>
          </a:p>
          <a:p>
            <a:pPr>
              <a:spcAft>
                <a:spcPts val="1000"/>
              </a:spcAft>
              <a:defRPr sz="1400">
                <a:solidFill>
                  <a:srgbClr val="323C46"/>
                </a:solidFill>
                <a:latin typeface="Arial"/>
              </a:defRPr>
            </a:pPr>
            <a:r>
              <a:rPr b="1" dirty="0">
                <a:solidFill>
                  <a:srgbClr val="0C2340"/>
                </a:solidFill>
              </a:rPr>
              <a:t>• </a:t>
            </a:r>
            <a:r>
              <a:rPr b="1" dirty="0" err="1">
                <a:solidFill>
                  <a:srgbClr val="0C2340"/>
                </a:solidFill>
              </a:rPr>
              <a:t>Mitmach-Zirkus</a:t>
            </a:r>
            <a:r>
              <a:rPr b="1" dirty="0">
                <a:solidFill>
                  <a:srgbClr val="0C2340"/>
                </a:solidFill>
              </a:rPr>
              <a:t>: </a:t>
            </a:r>
            <a:r>
              <a:rPr b="0" dirty="0"/>
              <a:t>Das Riesen-Highlight alle 3-4 Jahre für die </a:t>
            </a:r>
            <a:r>
              <a:rPr b="0" dirty="0" err="1"/>
              <a:t>gesamte</a:t>
            </a:r>
            <a:r>
              <a:rPr b="0" dirty="0"/>
              <a:t> Schule </a:t>
            </a:r>
            <a:r>
              <a:rPr b="0" dirty="0" err="1"/>
              <a:t>sowie</a:t>
            </a:r>
            <a:r>
              <a:rPr b="0" dirty="0"/>
              <a:t> für die </a:t>
            </a:r>
            <a:r>
              <a:rPr b="0" dirty="0" err="1"/>
              <a:t>kommenden</a:t>
            </a:r>
            <a:r>
              <a:rPr b="0" dirty="0"/>
              <a:t> </a:t>
            </a:r>
            <a:r>
              <a:rPr b="0" dirty="0" err="1"/>
              <a:t>Vorschulkinder</a:t>
            </a:r>
            <a:r>
              <a:rPr b="0" dirty="0"/>
              <a:t> </a:t>
            </a:r>
            <a:r>
              <a:rPr b="0" dirty="0" err="1"/>
              <a:t>aus</a:t>
            </a:r>
            <a:r>
              <a:rPr b="0" dirty="0"/>
              <a:t> dem Kindergarten.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85255" y="1854591"/>
            <a:ext cx="512064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 b="1">
                <a:solidFill>
                  <a:srgbClr val="009688"/>
                </a:solidFill>
                <a:latin typeface="Arial"/>
              </a:defRPr>
            </a:pPr>
            <a:r>
              <a:rPr dirty="0"/>
              <a:t>Reine </a:t>
            </a:r>
            <a:r>
              <a:rPr dirty="0" err="1"/>
              <a:t>Anschaffungen</a:t>
            </a:r>
            <a:endParaRPr dirty="0"/>
          </a:p>
          <a:p>
            <a:pPr>
              <a:spcAft>
                <a:spcPts val="1000"/>
              </a:spcAft>
              <a:defRPr sz="1400">
                <a:solidFill>
                  <a:srgbClr val="323C46"/>
                </a:solidFill>
                <a:latin typeface="Arial"/>
              </a:defRPr>
            </a:pPr>
            <a:r>
              <a:rPr b="1" dirty="0">
                <a:solidFill>
                  <a:srgbClr val="0C2340"/>
                </a:solidFill>
              </a:rPr>
              <a:t>• </a:t>
            </a:r>
            <a:r>
              <a:rPr b="1" dirty="0" err="1">
                <a:solidFill>
                  <a:srgbClr val="0C2340"/>
                </a:solidFill>
              </a:rPr>
              <a:t>Sportgeräte</a:t>
            </a:r>
            <a:r>
              <a:rPr b="1" dirty="0">
                <a:solidFill>
                  <a:srgbClr val="0C2340"/>
                </a:solidFill>
              </a:rPr>
              <a:t> für die </a:t>
            </a:r>
            <a:r>
              <a:rPr b="1" dirty="0" err="1">
                <a:solidFill>
                  <a:srgbClr val="0C2340"/>
                </a:solidFill>
              </a:rPr>
              <a:t>Turnhalle</a:t>
            </a:r>
            <a:r>
              <a:rPr b="1" dirty="0">
                <a:solidFill>
                  <a:srgbClr val="0C2340"/>
                </a:solidFill>
              </a:rPr>
              <a:t>: </a:t>
            </a:r>
            <a:r>
              <a:rPr b="0" dirty="0"/>
              <a:t>Ganz </a:t>
            </a:r>
            <a:r>
              <a:rPr b="0" dirty="0" err="1"/>
              <a:t>aktuell</a:t>
            </a:r>
            <a:r>
              <a:rPr b="0" dirty="0"/>
              <a:t> </a:t>
            </a:r>
            <a:r>
              <a:rPr b="0" dirty="0" err="1"/>
              <a:t>voll</a:t>
            </a:r>
            <a:r>
              <a:rPr b="0" dirty="0"/>
              <a:t> </a:t>
            </a:r>
            <a:r>
              <a:rPr b="0" dirty="0" err="1"/>
              <a:t>finanzierte</a:t>
            </a:r>
            <a:r>
              <a:rPr b="0" dirty="0"/>
              <a:t>, </a:t>
            </a:r>
            <a:r>
              <a:rPr b="0" dirty="0" err="1"/>
              <a:t>moderne</a:t>
            </a:r>
            <a:r>
              <a:rPr b="0" dirty="0"/>
              <a:t> Turn- und </a:t>
            </a:r>
            <a:r>
              <a:rPr b="0" dirty="0" err="1"/>
              <a:t>Trainingsgeräte</a:t>
            </a:r>
            <a:r>
              <a:rPr b="0" dirty="0"/>
              <a:t> für den </a:t>
            </a:r>
            <a:r>
              <a:rPr b="0" dirty="0" err="1"/>
              <a:t>Schulsport</a:t>
            </a:r>
            <a:r>
              <a:rPr b="0" dirty="0"/>
              <a:t>.</a:t>
            </a:r>
          </a:p>
          <a:p>
            <a:pPr>
              <a:spcAft>
                <a:spcPts val="1000"/>
              </a:spcAft>
              <a:defRPr sz="1400">
                <a:solidFill>
                  <a:srgbClr val="323C46"/>
                </a:solidFill>
                <a:latin typeface="Arial"/>
              </a:defRPr>
            </a:pPr>
            <a:r>
              <a:rPr b="1" dirty="0">
                <a:solidFill>
                  <a:srgbClr val="0C2340"/>
                </a:solidFill>
              </a:rPr>
              <a:t>• Pausenspielgeräte: </a:t>
            </a:r>
            <a:r>
              <a:rPr b="0" dirty="0"/>
              <a:t>Neu </a:t>
            </a:r>
            <a:r>
              <a:rPr b="0" dirty="0" err="1"/>
              <a:t>angeschaffte</a:t>
            </a:r>
            <a:r>
              <a:rPr b="0" dirty="0"/>
              <a:t>, </a:t>
            </a:r>
            <a:r>
              <a:rPr b="0" dirty="0" err="1"/>
              <a:t>abwechslungsreiche</a:t>
            </a:r>
            <a:r>
              <a:rPr b="0" dirty="0"/>
              <a:t> </a:t>
            </a:r>
            <a:r>
              <a:rPr b="0" dirty="0" err="1"/>
              <a:t>Spielgeräte</a:t>
            </a:r>
            <a:r>
              <a:rPr b="0" dirty="0"/>
              <a:t> für den Schulhof für </a:t>
            </a:r>
            <a:r>
              <a:rPr b="0" dirty="0" err="1"/>
              <a:t>eine</a:t>
            </a:r>
            <a:r>
              <a:rPr b="0" dirty="0"/>
              <a:t> </a:t>
            </a:r>
            <a:r>
              <a:rPr b="0" dirty="0" err="1"/>
              <a:t>aktive</a:t>
            </a:r>
            <a:r>
              <a:rPr b="0" dirty="0"/>
              <a:t> und </a:t>
            </a:r>
            <a:r>
              <a:rPr b="0" dirty="0" err="1"/>
              <a:t>gesunde</a:t>
            </a:r>
            <a:r>
              <a:rPr b="0" dirty="0"/>
              <a:t> Pause.</a:t>
            </a:r>
          </a:p>
          <a:p>
            <a:pPr>
              <a:spcAft>
                <a:spcPts val="1000"/>
              </a:spcAft>
              <a:defRPr sz="1400">
                <a:solidFill>
                  <a:srgbClr val="323C46"/>
                </a:solidFill>
                <a:latin typeface="Arial"/>
              </a:defRPr>
            </a:pPr>
            <a:r>
              <a:rPr b="1" dirty="0">
                <a:solidFill>
                  <a:srgbClr val="0C2340"/>
                </a:solidFill>
              </a:rPr>
              <a:t>• </a:t>
            </a:r>
            <a:r>
              <a:rPr b="1" dirty="0" err="1">
                <a:solidFill>
                  <a:srgbClr val="0C2340"/>
                </a:solidFill>
              </a:rPr>
              <a:t>Eigene</a:t>
            </a:r>
            <a:r>
              <a:rPr b="1" dirty="0">
                <a:solidFill>
                  <a:srgbClr val="0C2340"/>
                </a:solidFill>
              </a:rPr>
              <a:t> </a:t>
            </a:r>
            <a:r>
              <a:rPr b="1" dirty="0" err="1">
                <a:solidFill>
                  <a:srgbClr val="0C2340"/>
                </a:solidFill>
              </a:rPr>
              <a:t>Schulbücherei</a:t>
            </a:r>
            <a:r>
              <a:rPr b="1" dirty="0">
                <a:solidFill>
                  <a:srgbClr val="0C2340"/>
                </a:solidFill>
              </a:rPr>
              <a:t>: </a:t>
            </a:r>
            <a:r>
              <a:rPr b="0" dirty="0" err="1"/>
              <a:t>Kontinuierliche</a:t>
            </a:r>
            <a:r>
              <a:rPr b="0" dirty="0"/>
              <a:t> </a:t>
            </a:r>
            <a:r>
              <a:rPr b="0" dirty="0" err="1"/>
              <a:t>finanzielle</a:t>
            </a:r>
            <a:r>
              <a:rPr b="0" dirty="0"/>
              <a:t> </a:t>
            </a:r>
            <a:r>
              <a:rPr b="0" dirty="0" err="1"/>
              <a:t>Unterstützung</a:t>
            </a:r>
            <a:r>
              <a:rPr b="0" dirty="0"/>
              <a:t> </a:t>
            </a:r>
            <a:r>
              <a:rPr b="0" dirty="0" err="1"/>
              <a:t>zur</a:t>
            </a:r>
            <a:r>
              <a:rPr b="0" dirty="0"/>
              <a:t> </a:t>
            </a:r>
            <a:r>
              <a:rPr b="0" dirty="0" err="1"/>
              <a:t>Anschaffung</a:t>
            </a:r>
            <a:r>
              <a:rPr b="0" dirty="0"/>
              <a:t> </a:t>
            </a:r>
            <a:r>
              <a:rPr b="0" dirty="0" err="1"/>
              <a:t>neuer</a:t>
            </a:r>
            <a:r>
              <a:rPr b="0" dirty="0"/>
              <a:t> Bücher und Medien </a:t>
            </a:r>
            <a:r>
              <a:rPr b="0" dirty="0" err="1"/>
              <a:t>zwecks</a:t>
            </a:r>
            <a:r>
              <a:rPr b="0" dirty="0"/>
              <a:t> </a:t>
            </a:r>
            <a:r>
              <a:rPr b="0" dirty="0" err="1"/>
              <a:t>nachhaltiger</a:t>
            </a:r>
            <a:r>
              <a:rPr b="0" dirty="0"/>
              <a:t> </a:t>
            </a:r>
            <a:r>
              <a:rPr b="0" dirty="0" err="1"/>
              <a:t>Leseförderung</a:t>
            </a:r>
            <a:r>
              <a:rPr b="0" dirty="0"/>
              <a:t>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547</Words>
  <Application>Microsoft Macintosh PowerPoint</Application>
  <PresentationFormat>Breitbild</PresentationFormat>
  <Paragraphs>51</Paragraphs>
  <Slides>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Miriam Portugall</cp:lastModifiedBy>
  <cp:revision>2</cp:revision>
  <dcterms:created xsi:type="dcterms:W3CDTF">2013-01-27T09:14:16Z</dcterms:created>
  <dcterms:modified xsi:type="dcterms:W3CDTF">2026-08-31T09:58:42Z</dcterms:modified>
  <cp:category/>
</cp:coreProperties>
</file>